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2" r:id="rId8"/>
    <p:sldId id="263" r:id="rId9"/>
    <p:sldId id="265" r:id="rId10"/>
    <p:sldId id="268" r:id="rId11"/>
    <p:sldId id="266" r:id="rId12"/>
    <p:sldId id="267" r:id="rId13"/>
    <p:sldId id="269" r:id="rId14"/>
    <p:sldId id="276" r:id="rId15"/>
    <p:sldId id="271" r:id="rId16"/>
    <p:sldId id="277" r:id="rId17"/>
    <p:sldId id="270" r:id="rId18"/>
    <p:sldId id="278" r:id="rId1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536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2020/10/10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Java</a:t>
            </a:r>
            <a:r>
              <a:rPr lang="zh-CN" altLang="en-US" dirty="0" smtClean="0"/>
              <a:t>介绍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JDK</a:t>
            </a:r>
            <a:r>
              <a:rPr lang="zh-CN" altLang="en-US" dirty="0" smtClean="0"/>
              <a:t>的</a:t>
            </a:r>
            <a:r>
              <a:rPr lang="zh-CN" altLang="zh-CN" dirty="0" smtClean="0"/>
              <a:t>安装目录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dirty="0" smtClean="0"/>
              <a:t>bin </a:t>
            </a:r>
            <a:r>
              <a:rPr lang="zh-CN" altLang="zh-CN" dirty="0" smtClean="0"/>
              <a:t>目录：提供的是</a:t>
            </a:r>
            <a:r>
              <a:rPr lang="en-US" altLang="zh-CN" dirty="0" smtClean="0"/>
              <a:t>JDK </a:t>
            </a:r>
            <a:r>
              <a:rPr lang="zh-CN" altLang="zh-CN" dirty="0" smtClean="0"/>
              <a:t>的工具程序，包括</a:t>
            </a:r>
            <a:r>
              <a:rPr lang="en-US" altLang="zh-CN" dirty="0" err="1" smtClean="0"/>
              <a:t>javac</a:t>
            </a:r>
            <a:r>
              <a:rPr lang="zh-CN" altLang="zh-CN" dirty="0" smtClean="0"/>
              <a:t>、</a:t>
            </a:r>
            <a:r>
              <a:rPr lang="en-US" altLang="zh-CN" dirty="0" smtClean="0"/>
              <a:t>java</a:t>
            </a:r>
            <a:r>
              <a:rPr lang="zh-CN" altLang="zh-CN" dirty="0" smtClean="0"/>
              <a:t>、</a:t>
            </a:r>
            <a:r>
              <a:rPr lang="en-US" altLang="zh-CN" dirty="0" err="1" smtClean="0"/>
              <a:t>javadoc</a:t>
            </a:r>
            <a:r>
              <a:rPr lang="zh-CN" altLang="zh-CN" dirty="0" smtClean="0"/>
              <a:t>、</a:t>
            </a:r>
            <a:r>
              <a:rPr lang="en-US" altLang="zh-CN" dirty="0" err="1" smtClean="0"/>
              <a:t>appletviewer</a:t>
            </a:r>
            <a:r>
              <a:rPr lang="en-US" altLang="zh-CN" dirty="0" smtClean="0"/>
              <a:t> </a:t>
            </a:r>
            <a:r>
              <a:rPr lang="zh-CN" altLang="zh-CN" dirty="0" smtClean="0"/>
              <a:t>等程序。</a:t>
            </a:r>
          </a:p>
          <a:p>
            <a:pPr lvl="0"/>
            <a:r>
              <a:rPr lang="en-US" altLang="zh-CN" dirty="0" smtClean="0"/>
              <a:t>demo </a:t>
            </a:r>
            <a:r>
              <a:rPr lang="zh-CN" altLang="zh-CN" dirty="0" smtClean="0"/>
              <a:t>目录：一些使用</a:t>
            </a:r>
            <a:r>
              <a:rPr lang="en-US" altLang="zh-CN" dirty="0" smtClean="0"/>
              <a:t>Java </a:t>
            </a:r>
            <a:r>
              <a:rPr lang="zh-CN" altLang="zh-CN" dirty="0" smtClean="0"/>
              <a:t>编写好的范例程序。</a:t>
            </a:r>
          </a:p>
          <a:p>
            <a:pPr lvl="0"/>
            <a:r>
              <a:rPr lang="en-US" altLang="zh-CN" dirty="0" err="1" smtClean="0"/>
              <a:t>src.zip</a:t>
            </a:r>
            <a:r>
              <a:rPr lang="zh-CN" altLang="zh-CN" dirty="0" smtClean="0"/>
              <a:t>：</a:t>
            </a:r>
            <a:r>
              <a:rPr lang="en-US" altLang="zh-CN" dirty="0" smtClean="0"/>
              <a:t>Java </a:t>
            </a:r>
            <a:r>
              <a:rPr lang="zh-CN" altLang="zh-CN" dirty="0" smtClean="0"/>
              <a:t>提供的</a:t>
            </a:r>
            <a:r>
              <a:rPr lang="en-US" altLang="zh-CN" dirty="0" smtClean="0"/>
              <a:t>API </a:t>
            </a:r>
            <a:r>
              <a:rPr lang="zh-CN" altLang="zh-CN" dirty="0" smtClean="0"/>
              <a:t>类的源代码压缩文件。如果将来需要查看</a:t>
            </a:r>
            <a:r>
              <a:rPr lang="en-US" altLang="zh-CN" dirty="0" smtClean="0"/>
              <a:t>API </a:t>
            </a:r>
            <a:r>
              <a:rPr lang="zh-CN" altLang="zh-CN" dirty="0" smtClean="0"/>
              <a:t>的某些功能是如何实现的，可以查看这个文件中的源代码内容</a:t>
            </a:r>
          </a:p>
          <a:p>
            <a:endParaRPr lang="en-US" altLang="zh-CN" dirty="0" smtClean="0"/>
          </a:p>
          <a:p>
            <a:pPr>
              <a:buNone/>
            </a:pPr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 smtClean="0"/>
              <a:t>环境变量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JAVA_HOME = C:\Program Files\Java\jdk1.6.0_21 </a:t>
            </a:r>
            <a:endParaRPr lang="zh-CN" altLang="zh-CN" dirty="0" smtClean="0"/>
          </a:p>
          <a:p>
            <a:pPr>
              <a:buNone/>
            </a:pPr>
            <a:r>
              <a:rPr lang="en-US" altLang="zh-CN" dirty="0" smtClean="0"/>
              <a:t>	</a:t>
            </a:r>
            <a:r>
              <a:rPr lang="zh-CN" altLang="zh-CN" dirty="0" smtClean="0"/>
              <a:t>这个值就是前面安装时需要记住的安装路径，它为系统指明</a:t>
            </a:r>
            <a:r>
              <a:rPr lang="en-US" altLang="zh-CN" dirty="0" smtClean="0"/>
              <a:t>JDK</a:t>
            </a:r>
            <a:r>
              <a:rPr lang="zh-CN" altLang="zh-CN" dirty="0" smtClean="0"/>
              <a:t>所在路径</a:t>
            </a:r>
            <a:endParaRPr lang="en-US" altLang="zh-CN" dirty="0" smtClean="0"/>
          </a:p>
          <a:p>
            <a:pPr>
              <a:buNone/>
            </a:pPr>
            <a:endParaRPr lang="zh-CN" altLang="zh-CN" dirty="0" smtClean="0"/>
          </a:p>
          <a:p>
            <a:r>
              <a:rPr lang="en-US" altLang="zh-CN" dirty="0" smtClean="0"/>
              <a:t>PATH = %JAVA_HOME%\bin;</a:t>
            </a:r>
            <a:endParaRPr lang="zh-CN" altLang="zh-CN" dirty="0" smtClean="0"/>
          </a:p>
          <a:p>
            <a:pPr>
              <a:buNone/>
            </a:pPr>
            <a:r>
              <a:rPr lang="en-US" altLang="zh-CN" dirty="0" smtClean="0"/>
              <a:t>	</a:t>
            </a:r>
            <a:r>
              <a:rPr lang="zh-CN" altLang="zh-CN" dirty="0" smtClean="0"/>
              <a:t>这个变量指出的目录就是编译命令</a:t>
            </a:r>
            <a:r>
              <a:rPr lang="en-US" altLang="zh-CN" dirty="0" err="1" smtClean="0"/>
              <a:t>Javac</a:t>
            </a:r>
            <a:r>
              <a:rPr lang="zh-CN" altLang="zh-CN" dirty="0" smtClean="0"/>
              <a:t>和执行命令</a:t>
            </a:r>
            <a:r>
              <a:rPr lang="en-US" altLang="zh-CN" dirty="0" smtClean="0"/>
              <a:t>Java</a:t>
            </a:r>
            <a:r>
              <a:rPr lang="zh-CN" altLang="zh-CN" dirty="0" smtClean="0"/>
              <a:t>所在的目录。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验证</a:t>
            </a:r>
            <a:r>
              <a:rPr lang="en-US" altLang="zh-CN" dirty="0" smtClean="0"/>
              <a:t>JDK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/>
          </a:bodyPr>
          <a:lstStyle/>
          <a:p>
            <a:r>
              <a:rPr lang="zh-CN" altLang="zh-CN" dirty="0" smtClean="0"/>
              <a:t>开始——运行——</a:t>
            </a:r>
            <a:r>
              <a:rPr lang="en-US" altLang="zh-CN" dirty="0" err="1" smtClean="0"/>
              <a:t>cmd</a:t>
            </a:r>
            <a:r>
              <a:rPr lang="zh-CN" altLang="zh-CN" dirty="0" smtClean="0"/>
              <a:t>，打开</a:t>
            </a:r>
            <a:r>
              <a:rPr lang="en-US" altLang="zh-CN" dirty="0" smtClean="0"/>
              <a:t>dos</a:t>
            </a:r>
            <a:r>
              <a:rPr lang="zh-CN" altLang="zh-CN" dirty="0" smtClean="0"/>
              <a:t>窗口</a:t>
            </a:r>
            <a:endParaRPr lang="en-US" altLang="zh-CN" dirty="0" smtClean="0"/>
          </a:p>
          <a:p>
            <a:r>
              <a:rPr lang="zh-CN" altLang="en-US" dirty="0" smtClean="0"/>
              <a:t>输入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，回车执行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输入</a:t>
            </a:r>
            <a:r>
              <a:rPr lang="en-US" altLang="zh-CN" dirty="0" smtClean="0"/>
              <a:t>java –version</a:t>
            </a:r>
            <a:r>
              <a:rPr lang="zh-CN" altLang="en-US" dirty="0" smtClean="0"/>
              <a:t>，查看版本</a:t>
            </a:r>
            <a:endParaRPr lang="zh-CN" altLang="en-US" dirty="0"/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3608" y="2852936"/>
            <a:ext cx="6624736" cy="2701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写一个程序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zh-CN" altLang="zh-CN" dirty="0" smtClean="0"/>
              <a:t>打开记事本（其他软件也可以）写代码</a:t>
            </a:r>
          </a:p>
          <a:p>
            <a:pPr lvl="0"/>
            <a:endParaRPr lang="en-US" altLang="zh-CN" dirty="0" smtClean="0"/>
          </a:p>
          <a:p>
            <a:pPr lvl="0"/>
            <a:r>
              <a:rPr lang="zh-CN" altLang="zh-CN" dirty="0" smtClean="0"/>
              <a:t>开始——运行——</a:t>
            </a:r>
            <a:r>
              <a:rPr lang="en-US" altLang="zh-CN" dirty="0" err="1" smtClean="0"/>
              <a:t>cmd</a:t>
            </a:r>
            <a:r>
              <a:rPr lang="zh-CN" altLang="zh-CN" dirty="0" smtClean="0"/>
              <a:t>，打开</a:t>
            </a:r>
            <a:r>
              <a:rPr lang="en-US" altLang="zh-CN" dirty="0" smtClean="0"/>
              <a:t>dos</a:t>
            </a:r>
            <a:r>
              <a:rPr lang="zh-CN" altLang="zh-CN" dirty="0" smtClean="0"/>
              <a:t>窗口，使用命令行编译执行代码</a:t>
            </a:r>
          </a:p>
          <a:p>
            <a:pPr lvl="0"/>
            <a:endParaRPr lang="en-US" altLang="zh-CN" dirty="0" smtClean="0"/>
          </a:p>
          <a:p>
            <a:pPr lvl="0"/>
            <a:r>
              <a:rPr lang="en-US" altLang="zh-CN" dirty="0" err="1" smtClean="0"/>
              <a:t>Javac</a:t>
            </a:r>
            <a:r>
              <a:rPr lang="zh-CN" altLang="zh-CN" dirty="0" smtClean="0"/>
              <a:t>命令</a:t>
            </a:r>
          </a:p>
          <a:p>
            <a:pPr lvl="0"/>
            <a:endParaRPr lang="en-US" altLang="zh-CN" dirty="0" smtClean="0"/>
          </a:p>
          <a:p>
            <a:pPr lvl="0"/>
            <a:r>
              <a:rPr lang="en-US" altLang="zh-CN" dirty="0" smtClean="0"/>
              <a:t>Java</a:t>
            </a:r>
            <a:r>
              <a:rPr lang="zh-CN" altLang="zh-CN" dirty="0" smtClean="0"/>
              <a:t>命令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 l="29710" t="13973" r="29640" b="12984"/>
          <a:stretch>
            <a:fillRect/>
          </a:stretch>
        </p:blipFill>
        <p:spPr bwMode="auto">
          <a:xfrm rot="16200000">
            <a:off x="2742547" y="-2302386"/>
            <a:ext cx="3672408" cy="8798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251520" y="4149080"/>
            <a:ext cx="8435280" cy="2232248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记事本写程序保存成</a:t>
            </a:r>
            <a:r>
              <a:rPr lang="en-US" altLang="zh-CN" dirty="0" smtClean="0"/>
              <a:t>.java</a:t>
            </a:r>
            <a:r>
              <a:rPr lang="zh-CN" altLang="en-US" dirty="0" smtClean="0"/>
              <a:t>文件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源代码</a:t>
            </a:r>
            <a:endParaRPr lang="en-US" altLang="zh-CN" dirty="0" smtClean="0"/>
          </a:p>
          <a:p>
            <a:r>
              <a:rPr lang="en-US" altLang="zh-CN" dirty="0" err="1" smtClean="0"/>
              <a:t>Javac</a:t>
            </a:r>
            <a:r>
              <a:rPr lang="zh-CN" altLang="en-US" dirty="0" smtClean="0"/>
              <a:t>编译源代码，得到字节码文件</a:t>
            </a:r>
            <a:r>
              <a:rPr lang="en-US" altLang="zh-CN" dirty="0" smtClean="0"/>
              <a:t>.class</a:t>
            </a:r>
          </a:p>
          <a:p>
            <a:r>
              <a:rPr lang="en-US" altLang="zh-CN" dirty="0" smtClean="0"/>
              <a:t>Java</a:t>
            </a:r>
            <a:r>
              <a:rPr lang="zh-CN" altLang="en-US" dirty="0" smtClean="0"/>
              <a:t>执行字节码文件</a:t>
            </a:r>
            <a:endParaRPr lang="en-US" altLang="zh-CN" dirty="0" smtClean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2" name="Picture 2" descr="https://img2018.cnblogs.com/blog/1362965/201901/1362965-20190114161305916-152231632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772816"/>
            <a:ext cx="8399502" cy="417646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b="1" dirty="0" smtClean="0"/>
              <a:t>JVM</a:t>
            </a:r>
            <a:r>
              <a:rPr lang="en-US" altLang="zh-CN" dirty="0" smtClean="0"/>
              <a:t>—java</a:t>
            </a:r>
            <a:r>
              <a:rPr lang="zh-CN" altLang="en-US" dirty="0" smtClean="0"/>
              <a:t>虚拟机 要事先在操作系统上安装对应版本的</a:t>
            </a:r>
            <a:r>
              <a:rPr lang="en-US" altLang="zh-CN" dirty="0" smtClean="0"/>
              <a:t>JVM</a:t>
            </a:r>
            <a:r>
              <a:rPr lang="zh-CN" altLang="en-US" dirty="0" smtClean="0"/>
              <a:t>，把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已经开发好了的程序放入到</a:t>
            </a:r>
            <a:r>
              <a:rPr lang="en-US" altLang="zh-CN" dirty="0" smtClean="0"/>
              <a:t>JVM</a:t>
            </a:r>
            <a:r>
              <a:rPr lang="zh-CN" altLang="en-US" dirty="0" smtClean="0"/>
              <a:t>中去执行，使得在不同的操作系统上执行相同的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程序得到的结果是一样的，屏蔽了底层操作系统差异性</a:t>
            </a:r>
          </a:p>
          <a:p>
            <a:r>
              <a:rPr lang="en-US" altLang="zh-CN" b="1" dirty="0" smtClean="0"/>
              <a:t>JRE</a:t>
            </a:r>
            <a:r>
              <a:rPr lang="zh-CN" altLang="en-US" dirty="0" smtClean="0"/>
              <a:t>（</a:t>
            </a:r>
            <a:r>
              <a:rPr lang="en-US" altLang="zh-CN" dirty="0" smtClean="0"/>
              <a:t>java Runtime Environment java</a:t>
            </a:r>
            <a:r>
              <a:rPr lang="zh-CN" altLang="en-US" dirty="0" smtClean="0"/>
              <a:t>运行时环境）提供了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程序执行的环境</a:t>
            </a:r>
            <a:br>
              <a:rPr lang="zh-CN" altLang="en-US" dirty="0" smtClean="0"/>
            </a:br>
            <a:r>
              <a:rPr lang="en-US" altLang="zh-CN" b="1" dirty="0" smtClean="0"/>
              <a:t>JRE</a:t>
            </a:r>
            <a:r>
              <a:rPr lang="en-US" altLang="zh-CN" dirty="0" smtClean="0"/>
              <a:t>=JVM+</a:t>
            </a:r>
            <a:r>
              <a:rPr lang="zh-CN" altLang="en-US" dirty="0" smtClean="0"/>
              <a:t>核心类库（提供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程序启动时必须的信息）</a:t>
            </a:r>
          </a:p>
          <a:p>
            <a:r>
              <a:rPr lang="en-US" altLang="zh-CN" b="1" dirty="0" smtClean="0"/>
              <a:t>JDK</a:t>
            </a:r>
            <a:r>
              <a:rPr lang="zh-CN" altLang="en-US" dirty="0" smtClean="0"/>
              <a:t>（</a:t>
            </a:r>
            <a:r>
              <a:rPr lang="en-US" altLang="zh-CN" dirty="0" smtClean="0"/>
              <a:t>java Development Kit java</a:t>
            </a:r>
            <a:r>
              <a:rPr lang="zh-CN" altLang="en-US" dirty="0" smtClean="0"/>
              <a:t>开发工具包）提供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程序的开发环境以及执行环境</a:t>
            </a:r>
            <a:br>
              <a:rPr lang="zh-CN" altLang="en-US" dirty="0" smtClean="0"/>
            </a:br>
            <a:r>
              <a:rPr lang="en-US" altLang="zh-CN" b="1" dirty="0" smtClean="0"/>
              <a:t>JDK</a:t>
            </a:r>
            <a:r>
              <a:rPr lang="en-US" altLang="zh-CN" dirty="0" smtClean="0"/>
              <a:t> = </a:t>
            </a:r>
            <a:r>
              <a:rPr lang="en-US" altLang="zh-CN" dirty="0" err="1" smtClean="0"/>
              <a:t>JRE+Kit</a:t>
            </a:r>
            <a:r>
              <a:rPr lang="zh-CN" altLang="en-US" dirty="0" smtClean="0"/>
              <a:t>（开发工具包）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JDK/JRE/JVM</a:t>
            </a:r>
            <a:endParaRPr lang="zh-CN" altLang="en-US"/>
          </a:p>
        </p:txBody>
      </p:sp>
      <p:pic>
        <p:nvPicPr>
          <p:cNvPr id="24578" name="图片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1508" y="1988840"/>
            <a:ext cx="8714055" cy="396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zh-CN" altLang="zh-CN" dirty="0" smtClean="0"/>
              <a:t>第一个程</a:t>
            </a:r>
            <a:r>
              <a:rPr lang="zh-CN" altLang="zh-CN" dirty="0" smtClean="0"/>
              <a:t>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b="1" dirty="0" smtClean="0"/>
              <a:t>package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com.qiu.one</a:t>
            </a:r>
            <a:r>
              <a:rPr lang="en-US" altLang="zh-CN" dirty="0" smtClean="0"/>
              <a:t>;</a:t>
            </a:r>
            <a:endParaRPr lang="zh-CN" altLang="zh-CN" dirty="0" smtClean="0"/>
          </a:p>
          <a:p>
            <a:r>
              <a:rPr lang="en-US" altLang="zh-CN" dirty="0" smtClean="0"/>
              <a:t>//</a:t>
            </a:r>
            <a:r>
              <a:rPr lang="zh-CN" altLang="zh-CN" dirty="0" smtClean="0"/>
              <a:t>公开的</a:t>
            </a:r>
            <a:r>
              <a:rPr lang="en-US" altLang="zh-CN" dirty="0" smtClean="0"/>
              <a:t>   </a:t>
            </a:r>
            <a:r>
              <a:rPr lang="zh-CN" altLang="zh-CN" dirty="0" smtClean="0"/>
              <a:t>关键字类</a:t>
            </a:r>
            <a:r>
              <a:rPr lang="en-US" altLang="zh-CN" dirty="0" smtClean="0"/>
              <a:t>    </a:t>
            </a:r>
            <a:r>
              <a:rPr lang="zh-CN" altLang="zh-CN" dirty="0" smtClean="0"/>
              <a:t>类名</a:t>
            </a:r>
          </a:p>
          <a:p>
            <a:r>
              <a:rPr lang="en-US" altLang="zh-CN" b="1" dirty="0" smtClean="0"/>
              <a:t>public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class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HelloWorld</a:t>
            </a:r>
            <a:r>
              <a:rPr lang="en-US" altLang="zh-CN" dirty="0" smtClean="0"/>
              <a:t> { //</a:t>
            </a:r>
            <a:r>
              <a:rPr lang="zh-CN" altLang="zh-CN" dirty="0" smtClean="0"/>
              <a:t>类体</a:t>
            </a:r>
          </a:p>
          <a:p>
            <a:r>
              <a:rPr lang="en-US" altLang="zh-CN" dirty="0" smtClean="0"/>
              <a:t>	//</a:t>
            </a:r>
            <a:r>
              <a:rPr lang="zh-CN" altLang="zh-CN" dirty="0" smtClean="0"/>
              <a:t>方法，</a:t>
            </a:r>
            <a:r>
              <a:rPr lang="en-US" altLang="zh-CN" dirty="0" smtClean="0"/>
              <a:t>main</a:t>
            </a:r>
            <a:r>
              <a:rPr lang="zh-CN" altLang="zh-CN" dirty="0" smtClean="0"/>
              <a:t>叫主方法</a:t>
            </a:r>
          </a:p>
          <a:p>
            <a:r>
              <a:rPr lang="en-US" altLang="zh-CN" dirty="0" smtClean="0"/>
              <a:t>	</a:t>
            </a:r>
            <a:r>
              <a:rPr lang="en-US" altLang="zh-CN" b="1" dirty="0" smtClean="0"/>
              <a:t>public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static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void</a:t>
            </a:r>
            <a:r>
              <a:rPr lang="en-US" altLang="zh-CN" dirty="0" smtClean="0"/>
              <a:t> main(String[] </a:t>
            </a:r>
            <a:r>
              <a:rPr lang="en-US" altLang="zh-CN" dirty="0" err="1" smtClean="0"/>
              <a:t>args</a:t>
            </a:r>
            <a:r>
              <a:rPr lang="en-US" altLang="zh-CN" dirty="0" smtClean="0"/>
              <a:t>) {// </a:t>
            </a:r>
            <a:r>
              <a:rPr lang="zh-CN" altLang="zh-CN" dirty="0" smtClean="0"/>
              <a:t>方法体</a:t>
            </a:r>
          </a:p>
          <a:p>
            <a:r>
              <a:rPr lang="en-US" altLang="zh-CN" dirty="0" smtClean="0"/>
              <a:t>		</a:t>
            </a:r>
            <a:r>
              <a:rPr lang="en-US" altLang="zh-CN" dirty="0" err="1" smtClean="0"/>
              <a:t>System.</a:t>
            </a:r>
            <a:r>
              <a:rPr lang="en-US" altLang="zh-CN" b="1" i="1" dirty="0" err="1" smtClean="0"/>
              <a:t>out</a:t>
            </a:r>
            <a:r>
              <a:rPr lang="en-US" altLang="zh-CN" dirty="0" err="1" smtClean="0"/>
              <a:t>.print</a:t>
            </a:r>
            <a:r>
              <a:rPr lang="en-US" altLang="zh-CN" dirty="0" smtClean="0"/>
              <a:t>("</a:t>
            </a:r>
            <a:r>
              <a:rPr lang="en-US" altLang="zh-CN" dirty="0" err="1" smtClean="0"/>
              <a:t>dddd</a:t>
            </a:r>
            <a:r>
              <a:rPr lang="en-US" altLang="zh-CN" dirty="0" smtClean="0"/>
              <a:t>");// </a:t>
            </a:r>
            <a:r>
              <a:rPr lang="zh-CN" altLang="zh-CN" dirty="0" smtClean="0"/>
              <a:t>输出语句</a:t>
            </a:r>
          </a:p>
          <a:p>
            <a:r>
              <a:rPr lang="en-US" altLang="zh-CN" dirty="0" smtClean="0"/>
              <a:t>	}</a:t>
            </a:r>
            <a:endParaRPr lang="zh-CN" altLang="zh-CN" dirty="0" smtClean="0"/>
          </a:p>
          <a:p>
            <a:r>
              <a:rPr lang="en-US" altLang="zh-CN" dirty="0" smtClean="0"/>
              <a:t>}</a:t>
            </a:r>
            <a:endParaRPr lang="zh-CN" altLang="zh-CN" smtClean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 smtClean="0"/>
              <a:t>起源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Sun</a:t>
            </a:r>
            <a:r>
              <a:rPr lang="zh-CN" altLang="zh-CN" dirty="0" smtClean="0"/>
              <a:t>公司的橡树和咖啡——</a:t>
            </a:r>
            <a:r>
              <a:rPr lang="en-US" altLang="zh-CN" dirty="0" smtClean="0"/>
              <a:t>IBM</a:t>
            </a:r>
            <a:r>
              <a:rPr lang="zh-CN" altLang="zh-CN" dirty="0" smtClean="0"/>
              <a:t>的</a:t>
            </a:r>
            <a:r>
              <a:rPr lang="en-US" altLang="zh-CN" dirty="0" smtClean="0"/>
              <a:t>Eclipse</a:t>
            </a:r>
            <a:r>
              <a:rPr lang="zh-CN" altLang="zh-CN" dirty="0" smtClean="0"/>
              <a:t>——</a:t>
            </a:r>
            <a:r>
              <a:rPr lang="en-US" altLang="zh-CN" dirty="0" smtClean="0"/>
              <a:t>Oracle</a:t>
            </a:r>
            <a:r>
              <a:rPr lang="zh-CN" altLang="zh-CN" dirty="0" smtClean="0"/>
              <a:t>的吞并</a:t>
            </a:r>
            <a:endParaRPr lang="en-US" altLang="zh-CN" dirty="0" smtClean="0"/>
          </a:p>
          <a:p>
            <a:endParaRPr lang="zh-CN" altLang="zh-CN" dirty="0" smtClean="0"/>
          </a:p>
          <a:p>
            <a:r>
              <a:rPr lang="en-US" altLang="zh-CN" dirty="0" smtClean="0"/>
              <a:t>C</a:t>
            </a:r>
            <a:r>
              <a:rPr lang="zh-CN" altLang="zh-CN" dirty="0" smtClean="0"/>
              <a:t>语言——</a:t>
            </a:r>
            <a:r>
              <a:rPr lang="en-US" altLang="zh-CN" dirty="0" smtClean="0"/>
              <a:t>VB</a:t>
            </a:r>
            <a:r>
              <a:rPr lang="zh-CN" altLang="zh-CN" dirty="0" smtClean="0"/>
              <a:t>——</a:t>
            </a:r>
            <a:r>
              <a:rPr lang="en-US" altLang="zh-CN" dirty="0" smtClean="0"/>
              <a:t>C++</a:t>
            </a:r>
            <a:r>
              <a:rPr lang="zh-CN" altLang="zh-CN" dirty="0" smtClean="0"/>
              <a:t>——</a:t>
            </a:r>
            <a:r>
              <a:rPr lang="en-US" altLang="zh-CN" dirty="0" smtClean="0"/>
              <a:t>Java</a:t>
            </a:r>
            <a:r>
              <a:rPr lang="zh-CN" altLang="zh-CN" dirty="0" smtClean="0"/>
              <a:t>——</a:t>
            </a:r>
            <a:r>
              <a:rPr lang="en-US" altLang="zh-CN" dirty="0" smtClean="0"/>
              <a:t>C#</a:t>
            </a:r>
          </a:p>
          <a:p>
            <a:r>
              <a:rPr lang="zh-CN" altLang="en-US" dirty="0" smtClean="0"/>
              <a:t>易语言</a:t>
            </a:r>
            <a:endParaRPr lang="zh-CN" altLang="zh-CN" dirty="0" smtClean="0"/>
          </a:p>
          <a:p>
            <a:endParaRPr lang="en-US" altLang="zh-CN" dirty="0" smtClean="0"/>
          </a:p>
          <a:p>
            <a:r>
              <a:rPr lang="zh-CN" altLang="zh-CN" dirty="0" smtClean="0"/>
              <a:t>微软的努力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zh-CN" dirty="0" smtClean="0"/>
              <a:t>优点（一次编译，到处执行）</a:t>
            </a:r>
          </a:p>
          <a:p>
            <a:endParaRPr lang="zh-CN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pPr algn="l"/>
            <a:r>
              <a:rPr lang="zh-CN" altLang="en-US" dirty="0" smtClean="0"/>
              <a:t>地位</a:t>
            </a:r>
            <a:endParaRPr lang="zh-CN" altLang="en-US" dirty="0"/>
          </a:p>
        </p:txBody>
      </p:sp>
      <p:pic>
        <p:nvPicPr>
          <p:cNvPr id="1026" name="Picture 2" descr="watermark,image_d2F0ZXIvYmFpa2UxMTY=,g_7,xp_5,yp_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2251" y="908720"/>
            <a:ext cx="6891629" cy="57322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2018022314354526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03648" y="0"/>
            <a:ext cx="6048672" cy="6820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 smtClean="0"/>
              <a:t>版本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dirty="0" err="1" smtClean="0"/>
              <a:t>JavaSE</a:t>
            </a:r>
            <a:r>
              <a:rPr lang="zh-CN" altLang="zh-CN" dirty="0" smtClean="0"/>
              <a:t>（标准版本，基础语法）</a:t>
            </a:r>
            <a:r>
              <a:rPr lang="en-US" altLang="zh-CN" dirty="0" err="1" smtClean="0"/>
              <a:t>standerd</a:t>
            </a:r>
            <a:endParaRPr lang="zh-CN" altLang="zh-CN" dirty="0" smtClean="0"/>
          </a:p>
          <a:p>
            <a:pPr lvl="0"/>
            <a:endParaRPr lang="en-US" altLang="zh-CN" dirty="0" smtClean="0"/>
          </a:p>
          <a:p>
            <a:pPr lvl="0"/>
            <a:r>
              <a:rPr lang="en-US" altLang="zh-CN" dirty="0" err="1" smtClean="0"/>
              <a:t>JavaEE</a:t>
            </a:r>
            <a:r>
              <a:rPr lang="zh-CN" altLang="zh-CN" dirty="0" smtClean="0"/>
              <a:t>（企业级版本，企业级开发）</a:t>
            </a:r>
          </a:p>
          <a:p>
            <a:pPr lvl="0"/>
            <a:endParaRPr lang="en-US" altLang="zh-CN" dirty="0" smtClean="0"/>
          </a:p>
          <a:p>
            <a:pPr lvl="0"/>
            <a:r>
              <a:rPr lang="en-US" altLang="zh-CN" dirty="0" err="1" smtClean="0"/>
              <a:t>JavaME</a:t>
            </a:r>
            <a:r>
              <a:rPr lang="zh-CN" altLang="zh-CN" dirty="0" smtClean="0"/>
              <a:t>（移动版本，移动开发，很少有人用，不考虑）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安卓</a:t>
            </a:r>
            <a:endParaRPr lang="zh-CN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/>
          </p:cNvSpPr>
          <p:nvPr>
            <p:ph type="title" idx="4294967295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pPr algn="l"/>
            <a:r>
              <a:rPr lang="zh-CN" altLang="en-US" dirty="0" smtClean="0"/>
              <a:t>方向</a:t>
            </a:r>
          </a:p>
        </p:txBody>
      </p:sp>
      <p:sp>
        <p:nvSpPr>
          <p:cNvPr id="37898" name="AutoShape 10"/>
          <p:cNvSpPr>
            <a:spLocks noChangeArrowheads="1"/>
          </p:cNvSpPr>
          <p:nvPr/>
        </p:nvSpPr>
        <p:spPr bwMode="auto">
          <a:xfrm>
            <a:off x="2470548" y="1530350"/>
            <a:ext cx="4188619" cy="4154488"/>
          </a:xfrm>
          <a:custGeom>
            <a:avLst/>
            <a:gdLst>
              <a:gd name="G0" fmla="+- 5400 0 0"/>
              <a:gd name="G1" fmla="+- 8100 0 0"/>
              <a:gd name="G2" fmla="+- 2700 0 0"/>
              <a:gd name="G3" fmla="+- 9450 0 0"/>
              <a:gd name="G4" fmla="+- 21600 0 8100"/>
              <a:gd name="G5" fmla="+- 21600 0 9450"/>
              <a:gd name="G6" fmla="+- 5400 21600 0"/>
              <a:gd name="G7" fmla="*/ G6 1 2"/>
              <a:gd name="G8" fmla="+- 21600 0 5400"/>
              <a:gd name="G9" fmla="+- 21600 0 2700"/>
              <a:gd name="T0" fmla="*/ G0 w 21600"/>
              <a:gd name="T1" fmla="*/ G0 h 21600"/>
              <a:gd name="T2" fmla="*/ G8 w 21600"/>
              <a:gd name="T3" fmla="*/ G8 h 21600"/>
            </a:gdLst>
            <a:ahLst/>
            <a:cxnLst>
              <a:cxn ang="0">
                <a:pos x="r" y="vc"/>
              </a:cxn>
              <a:cxn ang="5400000">
                <a:pos x="hc" y="b"/>
              </a:cxn>
              <a:cxn ang="10800000">
                <a:pos x="l" y="vc"/>
              </a:cxn>
              <a:cxn ang="16200000">
                <a:pos x="hc" y="t"/>
              </a:cxn>
            </a:cxnLst>
            <a:rect l="T0" t="T1" r="T2" b="T3"/>
            <a:pathLst>
              <a:path w="21600" h="21600">
                <a:moveTo>
                  <a:pt x="5400" y="5400"/>
                </a:moveTo>
                <a:lnTo>
                  <a:pt x="9450" y="5400"/>
                </a:lnTo>
                <a:lnTo>
                  <a:pt x="9450" y="2700"/>
                </a:lnTo>
                <a:lnTo>
                  <a:pt x="8100" y="2700"/>
                </a:lnTo>
                <a:lnTo>
                  <a:pt x="10800" y="0"/>
                </a:lnTo>
                <a:lnTo>
                  <a:pt x="13500" y="2700"/>
                </a:lnTo>
                <a:lnTo>
                  <a:pt x="12150" y="2700"/>
                </a:lnTo>
                <a:lnTo>
                  <a:pt x="12150" y="5400"/>
                </a:lnTo>
                <a:lnTo>
                  <a:pt x="16200" y="5400"/>
                </a:lnTo>
                <a:lnTo>
                  <a:pt x="16200" y="9450"/>
                </a:lnTo>
                <a:lnTo>
                  <a:pt x="18900" y="9450"/>
                </a:lnTo>
                <a:lnTo>
                  <a:pt x="18900" y="8100"/>
                </a:lnTo>
                <a:lnTo>
                  <a:pt x="21600" y="10800"/>
                </a:lnTo>
                <a:lnTo>
                  <a:pt x="18900" y="13500"/>
                </a:lnTo>
                <a:lnTo>
                  <a:pt x="18900" y="12150"/>
                </a:lnTo>
                <a:lnTo>
                  <a:pt x="16200" y="12150"/>
                </a:lnTo>
                <a:lnTo>
                  <a:pt x="16200" y="16200"/>
                </a:lnTo>
                <a:lnTo>
                  <a:pt x="12150" y="16200"/>
                </a:lnTo>
                <a:lnTo>
                  <a:pt x="12150" y="18900"/>
                </a:lnTo>
                <a:lnTo>
                  <a:pt x="13500" y="18900"/>
                </a:lnTo>
                <a:lnTo>
                  <a:pt x="10800" y="21600"/>
                </a:lnTo>
                <a:lnTo>
                  <a:pt x="8100" y="18900"/>
                </a:lnTo>
                <a:lnTo>
                  <a:pt x="9450" y="18900"/>
                </a:lnTo>
                <a:lnTo>
                  <a:pt x="9450" y="16200"/>
                </a:lnTo>
                <a:lnTo>
                  <a:pt x="5400" y="16200"/>
                </a:lnTo>
                <a:lnTo>
                  <a:pt x="5400" y="12150"/>
                </a:lnTo>
                <a:lnTo>
                  <a:pt x="2700" y="12150"/>
                </a:lnTo>
                <a:lnTo>
                  <a:pt x="2700" y="13500"/>
                </a:lnTo>
                <a:lnTo>
                  <a:pt x="0" y="10800"/>
                </a:lnTo>
                <a:lnTo>
                  <a:pt x="2700" y="8100"/>
                </a:lnTo>
                <a:lnTo>
                  <a:pt x="2700" y="9450"/>
                </a:lnTo>
                <a:lnTo>
                  <a:pt x="5400" y="945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zh-CN" altLang="en-US">
              <a:solidFill>
                <a:srgbClr val="6C930E"/>
              </a:solidFill>
            </a:endParaRPr>
          </a:p>
        </p:txBody>
      </p:sp>
      <p:sp>
        <p:nvSpPr>
          <p:cNvPr id="37900" name="Rectangle 12"/>
          <p:cNvSpPr>
            <a:spLocks noChangeArrowheads="1"/>
          </p:cNvSpPr>
          <p:nvPr/>
        </p:nvSpPr>
        <p:spPr bwMode="auto">
          <a:xfrm>
            <a:off x="3965972" y="3121026"/>
            <a:ext cx="129234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rgbClr val="6C930E"/>
                </a:solidFill>
              </a:rPr>
              <a:t>J2SE</a:t>
            </a:r>
            <a:endParaRPr lang="zh-CN" altLang="en-US" sz="4800" b="1" dirty="0">
              <a:solidFill>
                <a:srgbClr val="6C930E"/>
              </a:solidFill>
            </a:endParaRPr>
          </a:p>
        </p:txBody>
      </p:sp>
      <p:sp>
        <p:nvSpPr>
          <p:cNvPr id="37902" name="Rectangle 14"/>
          <p:cNvSpPr>
            <a:spLocks noChangeArrowheads="1"/>
          </p:cNvSpPr>
          <p:nvPr/>
        </p:nvSpPr>
        <p:spPr bwMode="auto">
          <a:xfrm>
            <a:off x="6680597" y="3149601"/>
            <a:ext cx="1300356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rgbClr val="6C930E"/>
                </a:solidFill>
              </a:rPr>
              <a:t>J2EE</a:t>
            </a:r>
            <a:endParaRPr lang="zh-CN" altLang="en-US" sz="4800" b="1" dirty="0">
              <a:solidFill>
                <a:srgbClr val="6C930E"/>
              </a:solidFill>
            </a:endParaRPr>
          </a:p>
        </p:txBody>
      </p:sp>
      <p:sp>
        <p:nvSpPr>
          <p:cNvPr id="37903" name="Rectangle 15"/>
          <p:cNvSpPr>
            <a:spLocks noChangeArrowheads="1"/>
          </p:cNvSpPr>
          <p:nvPr/>
        </p:nvSpPr>
        <p:spPr bwMode="auto">
          <a:xfrm>
            <a:off x="4052888" y="679450"/>
            <a:ext cx="142218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rgbClr val="6C930E"/>
                </a:solidFill>
              </a:rPr>
              <a:t>安卓</a:t>
            </a:r>
          </a:p>
        </p:txBody>
      </p:sp>
      <p:sp>
        <p:nvSpPr>
          <p:cNvPr id="37904" name="Rectangle 16"/>
          <p:cNvSpPr>
            <a:spLocks noChangeArrowheads="1"/>
          </p:cNvSpPr>
          <p:nvPr/>
        </p:nvSpPr>
        <p:spPr bwMode="auto">
          <a:xfrm>
            <a:off x="539552" y="3212976"/>
            <a:ext cx="2040943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rgbClr val="6C930E"/>
                </a:solidFill>
              </a:rPr>
              <a:t>大数据</a:t>
            </a:r>
          </a:p>
        </p:txBody>
      </p:sp>
      <p:sp>
        <p:nvSpPr>
          <p:cNvPr id="37905" name="Rectangle 17"/>
          <p:cNvSpPr>
            <a:spLocks noChangeArrowheads="1"/>
          </p:cNvSpPr>
          <p:nvPr/>
        </p:nvSpPr>
        <p:spPr bwMode="auto">
          <a:xfrm>
            <a:off x="3721894" y="5683251"/>
            <a:ext cx="259769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zh-CN" sz="4800" b="1" dirty="0">
                <a:solidFill>
                  <a:srgbClr val="6C930E"/>
                </a:solidFill>
              </a:rPr>
              <a:t>Web</a:t>
            </a:r>
            <a:r>
              <a:rPr lang="zh-CN" altLang="en-US" sz="4800" b="1" dirty="0">
                <a:solidFill>
                  <a:srgbClr val="6C930E"/>
                </a:solidFill>
              </a:rPr>
              <a:t>前端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 smtClean="0"/>
              <a:t>体系</a:t>
            </a:r>
            <a:endParaRPr lang="zh-CN" altLang="en-US" dirty="0"/>
          </a:p>
        </p:txBody>
      </p:sp>
      <p:pic>
        <p:nvPicPr>
          <p:cNvPr id="3076" name="Picture 4" descr="https://www.runoob.com/wp-content/uploads/2016/04/2015092318094780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7525344" y="-675456"/>
            <a:ext cx="17106900" cy="17068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dirty="0" smtClean="0"/>
              <a:t>学法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 smtClean="0"/>
              <a:t>听课</a:t>
            </a:r>
            <a:endParaRPr lang="en-US" altLang="zh-CN" dirty="0" smtClean="0"/>
          </a:p>
          <a:p>
            <a:r>
              <a:rPr lang="zh-CN" altLang="zh-CN" dirty="0" smtClean="0"/>
              <a:t>思考</a:t>
            </a:r>
            <a:endParaRPr lang="en-US" altLang="zh-CN" dirty="0" smtClean="0"/>
          </a:p>
          <a:p>
            <a:r>
              <a:rPr lang="zh-CN" altLang="zh-CN" dirty="0" smtClean="0"/>
              <a:t>不断尝试</a:t>
            </a:r>
            <a:endParaRPr lang="en-US" altLang="zh-CN" dirty="0" smtClean="0"/>
          </a:p>
          <a:p>
            <a:r>
              <a:rPr lang="zh-CN" altLang="zh-CN" dirty="0" smtClean="0"/>
              <a:t>写代码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1143000"/>
          </a:xfrm>
        </p:spPr>
        <p:txBody>
          <a:bodyPr/>
          <a:lstStyle/>
          <a:p>
            <a:pPr algn="l"/>
            <a:r>
              <a:rPr lang="en-US" altLang="zh-CN" dirty="0" smtClean="0"/>
              <a:t>Java</a:t>
            </a:r>
            <a:r>
              <a:rPr lang="zh-CN" altLang="en-US" dirty="0" smtClean="0"/>
              <a:t>开发环境配置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1"/>
            <a:ext cx="1234480" cy="3845024"/>
          </a:xfrm>
        </p:spPr>
        <p:txBody>
          <a:bodyPr/>
          <a:lstStyle/>
          <a:p>
            <a:r>
              <a:rPr lang="zh-CN" altLang="en-US" dirty="0" smtClean="0"/>
              <a:t>下载并安装</a:t>
            </a:r>
            <a:r>
              <a:rPr lang="en-US" altLang="zh-CN" dirty="0" smtClean="0"/>
              <a:t>JDK</a:t>
            </a:r>
            <a:endParaRPr lang="zh-CN" altLang="en-US" dirty="0"/>
          </a:p>
        </p:txBody>
      </p:sp>
      <p:pic>
        <p:nvPicPr>
          <p:cNvPr id="22530" name="Picture 2" descr="watermark,type_ZmFuZ3poZW5naGVpdGk,shadow_10,text_aHR0cHM6Ly9ibG9nLmNzZG4ubmV0L3NpbmF0XzI3OTMzMzAx,size_16,color_FFFFFF,t_70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11760" y="929996"/>
            <a:ext cx="4800592" cy="5928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528</Words>
  <Application>Microsoft Office PowerPoint</Application>
  <PresentationFormat>全屏显示(4:3)</PresentationFormat>
  <Paragraphs>74</Paragraphs>
  <Slides>18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19" baseType="lpstr">
      <vt:lpstr>Office 主题</vt:lpstr>
      <vt:lpstr>Java介绍</vt:lpstr>
      <vt:lpstr>起源</vt:lpstr>
      <vt:lpstr>地位</vt:lpstr>
      <vt:lpstr>幻灯片 4</vt:lpstr>
      <vt:lpstr>版本</vt:lpstr>
      <vt:lpstr>方向</vt:lpstr>
      <vt:lpstr>体系</vt:lpstr>
      <vt:lpstr>学法</vt:lpstr>
      <vt:lpstr>Java开发环境配置</vt:lpstr>
      <vt:lpstr>JDK的安装目录</vt:lpstr>
      <vt:lpstr>环境变量</vt:lpstr>
      <vt:lpstr>验证JDK</vt:lpstr>
      <vt:lpstr>写一个程序</vt:lpstr>
      <vt:lpstr>幻灯片 14</vt:lpstr>
      <vt:lpstr>幻灯片 15</vt:lpstr>
      <vt:lpstr>幻灯片 16</vt:lpstr>
      <vt:lpstr>JDK/JRE/JVM</vt:lpstr>
      <vt:lpstr>第一个程序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Java介绍</dc:title>
  <cp:lastModifiedBy>Administrator</cp:lastModifiedBy>
  <cp:revision>13</cp:revision>
  <dcterms:modified xsi:type="dcterms:W3CDTF">2020-10-10T13:05:12Z</dcterms:modified>
</cp:coreProperties>
</file>

<file path=docProps/thumbnail.jpeg>
</file>